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9" r:id="rId3"/>
    <p:sldId id="260" r:id="rId4"/>
    <p:sldId id="256" r:id="rId5"/>
    <p:sldId id="258" r:id="rId6"/>
    <p:sldId id="257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7ECBA7-C091-4D35-9F96-7416047558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094EE5-0FCC-4522-8D63-04BFBC2C7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EB3C4D-AFC6-4308-933A-45442D34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B3A862-8BF5-4D9B-9AF5-8EBEDBBE2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363BAF-99C3-4241-ADCD-286F3E5EB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2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1669BE-8309-4A45-BB98-728CBAF2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DB012D-3E60-4C24-A28D-8936F4290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B339F8-BAAF-47D9-911B-4CDEB8F2D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0B4190-552C-4A62-9A6F-339326706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300205-CA25-46F0-8F75-5F195DB90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3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84D3D5-C611-4D8F-A553-8CE9768BB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C6A0F3F-6108-4DCA-9F4A-4B7110FCD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9279CF-A1E1-4BC4-9AB1-AEBAB1881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468E7-FB93-4167-9C69-E8DC7927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007850-2195-4A1A-A77C-3E827BA7E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8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232CE-1982-4013-A743-4BCE1EA09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618137-D605-4F7B-8179-97D6BCD4B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CE8C74-E36F-42BB-9EFF-F64EA8E05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178601-2A03-440E-944B-9444EE83B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DE2B2-DA62-4B96-A489-15C1C3F0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1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4AF59-3062-44BB-A4D5-917233003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DF2772-1260-43F7-94CA-71143B7D1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61E03F-D525-4F8F-B560-BA3D69CDD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195C97-938A-400C-B431-48760FFB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F30B86-9009-46B6-871B-C038F28F0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698F1-7FE8-48FB-B54F-22D266C06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423BBE-5A06-4E1B-9CA7-AE69A41EA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E16873-23BB-4EA3-94DF-BE0CB8E34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33A93E-DDBA-4056-99DD-B9D2AEA82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16E0F3-A3AE-4791-BB3E-3FDA3C7C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68C9F4-AE8E-4AFA-A09E-E5B45B24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65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48089-CF8A-49A7-B380-93438E620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D6279C-CC45-4AD9-B4BB-9187F9BA6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C942714-E19A-49E1-A19B-35B777E39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F6E122-870C-4369-A828-D94B446A67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A6E4987-26BF-4D3A-B003-401423AAC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CC56ABF-0411-4636-A229-E07C2A4CD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F790CE7-83E9-4D77-B29F-328C40B3B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C38009D-2B05-42FA-BBA5-7FAD7D48E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4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A9B994-E9F4-4743-8266-A3AFC3FBE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DBA9D28-E3C4-4AD4-ABF6-E56D8D67A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EBC593F-1861-490C-84BE-87DD7DB14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A40C075-184A-4DCD-A37F-CDB79778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87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6767147-C074-4295-B80C-7C68BFC4A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9D8616-0BE9-479D-A4F0-6312C1D20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10CE03-6F0B-4BC8-A09E-B77BA6CD8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3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CF035F-8CB5-41C5-A45B-A915B2B0D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5DC867-B6AC-4BFD-91DA-4A32520B6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6360E7-7A9D-4D1D-8A95-2401E142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7D0091-4B57-4EE3-BCAF-317FF72A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3CBF19-F819-4B5D-BC78-DF5BEF73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4911D1-5A84-4B09-920B-DC35F75D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23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9DBBA1-6301-49CF-A4D8-E9FA7FF6F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443D09-6251-4490-BC8F-85DB0DF235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B8FD16-2F19-4ED1-889A-D8E07C08D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B15A6B-6B66-4D3B-94A6-8C3C395C1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6D7CDC-639C-4E7A-9D1D-F17F55CE7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4497BE-8615-4479-B6AB-A4B0719DD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11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695261-40B0-48A7-89C5-321B25A68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7B6D36-B466-469D-8AE5-7550F1C08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3C223F-B25F-4788-864A-FF03FA7006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233A1-FC97-40D5-B687-A002D1BD110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3CF611-C4DB-4151-B7F4-A15936917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9FF91A-5C51-431F-A845-0778E651DC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81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77BF229-7C73-4E7B-A53F-A02CEC322B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92" y="28774"/>
            <a:ext cx="9144000" cy="1655762"/>
          </a:xfrm>
        </p:spPr>
        <p:txBody>
          <a:bodyPr>
            <a:normAutofit lnSpcReduction="10000"/>
          </a:bodyPr>
          <a:lstStyle/>
          <a:p>
            <a:endParaRPr lang="en-GB" altLang="zh-CN" b="1" dirty="0"/>
          </a:p>
          <a:p>
            <a:r>
              <a:rPr lang="en-GB" altLang="zh-CN" b="1" dirty="0"/>
              <a:t>SA WG2 Meeting #129 Bis	</a:t>
            </a:r>
            <a:endParaRPr lang="zh-CN" altLang="zh-CN" dirty="0"/>
          </a:p>
          <a:p>
            <a:r>
              <a:rPr lang="en-GB" altLang="zh-CN" b="1" dirty="0"/>
              <a:t>26th - 30th Nov., 2018, West Palm Beach, USA</a:t>
            </a:r>
          </a:p>
          <a:p>
            <a:r>
              <a:rPr lang="en-GB" altLang="zh-CN" b="1" dirty="0"/>
              <a:t>	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6123A8-F19B-46A3-BEF4-AF3C0B4DA1AB}"/>
              </a:ext>
            </a:extLst>
          </p:cNvPr>
          <p:cNvSpPr/>
          <p:nvPr/>
        </p:nvSpPr>
        <p:spPr>
          <a:xfrm>
            <a:off x="1599028" y="2049658"/>
            <a:ext cx="89939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Source:	Nokia, Nokia Shanghai Bell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Title:	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Usage monitoring for multiple PCF deployment of the same DNN and S-NSSAI</a:t>
            </a: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Document for:	Discussion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Agenda Item:	6.5.6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Work Item / Release:	5GS_Ph1/Rel-15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E75C5B-7547-43E3-B3D4-35FAA57D7AE3}"/>
              </a:ext>
            </a:extLst>
          </p:cNvPr>
          <p:cNvSpPr txBox="1"/>
          <p:nvPr/>
        </p:nvSpPr>
        <p:spPr>
          <a:xfrm>
            <a:off x="8876714" y="393896"/>
            <a:ext cx="2700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S2-1812126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94912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8" y="420624"/>
            <a:ext cx="2798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Problem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672904" y="1547446"/>
            <a:ext cx="108461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If multiple PCFs are deployed in a [DNN, S-NSSAI], when usage monitoring is applied, “</a:t>
            </a:r>
            <a:r>
              <a:rPr lang="en-GB" altLang="zh-CN" sz="2000" dirty="0"/>
              <a:t>Remaining allowed usage subscription information</a:t>
            </a:r>
            <a:r>
              <a:rPr lang="en-US" altLang="zh-CN" sz="2000" dirty="0"/>
              <a:t>” stored in the UDR may be retrieved and updated by multiple PCFs, thus the sum of the usage controlled by all the PCFs in a [DNN, S-NSSAI] may be over the retrieved “</a:t>
            </a:r>
            <a:r>
              <a:rPr lang="en-GB" altLang="zh-CN" sz="2000" dirty="0"/>
              <a:t>Remaining allowed usage”, as there’s no PCF interaction.</a:t>
            </a:r>
          </a:p>
          <a:p>
            <a:endParaRPr lang="en-GB" altLang="zh-CN" sz="2000" dirty="0"/>
          </a:p>
          <a:p>
            <a:r>
              <a:rPr lang="en-GB" altLang="zh-CN" sz="2000" dirty="0"/>
              <a:t>Then it is assumed that only one PCF is selected for all PDU sessions for a </a:t>
            </a:r>
            <a:r>
              <a:rPr lang="en-US" altLang="zh-CN" sz="2000" dirty="0"/>
              <a:t>[DNN, S-NSSAI] for the UE if usage monitoring is required for this UE.</a:t>
            </a:r>
          </a:p>
          <a:p>
            <a:endParaRPr lang="en-US" altLang="zh-CN" sz="20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2068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1853184" y="2932255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5235449" y="2932255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9010906" y="1591135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6332729" y="2101675"/>
            <a:ext cx="2678177" cy="1170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4D1CC61A-89D0-4CBF-BD33-98A5079F6C5A}"/>
              </a:ext>
            </a:extLst>
          </p:cNvPr>
          <p:cNvSpPr txBox="1"/>
          <p:nvPr/>
        </p:nvSpPr>
        <p:spPr>
          <a:xfrm>
            <a:off x="7062684" y="2208934"/>
            <a:ext cx="9382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PCF ID </a:t>
            </a:r>
            <a:endParaRPr lang="zh-CN" altLang="en-US" sz="1400" dirty="0"/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7AFDE60D-8FE4-4685-B500-F717E416C586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6332729" y="1931495"/>
            <a:ext cx="2678177" cy="11704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9D2578F3-6B9F-42E7-951D-1F627CD5495C}"/>
              </a:ext>
            </a:extLst>
          </p:cNvPr>
          <p:cNvCxnSpPr>
            <a:cxnSpLocks/>
            <a:stCxn id="4" idx="3"/>
            <a:endCxn id="7" idx="1"/>
          </p:cNvCxnSpPr>
          <p:nvPr/>
        </p:nvCxnSpPr>
        <p:spPr>
          <a:xfrm>
            <a:off x="2950464" y="3272615"/>
            <a:ext cx="22849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EEA60DF5-B775-4E35-ABFE-BD2E20DA1039}"/>
              </a:ext>
            </a:extLst>
          </p:cNvPr>
          <p:cNvSpPr txBox="1"/>
          <p:nvPr/>
        </p:nvSpPr>
        <p:spPr>
          <a:xfrm>
            <a:off x="3065270" y="2708735"/>
            <a:ext cx="2055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PCF selected by BSF Indicator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D417899-FD01-4C8A-B450-156F138F8A53}"/>
              </a:ext>
            </a:extLst>
          </p:cNvPr>
          <p:cNvSpPr txBox="1"/>
          <p:nvPr/>
        </p:nvSpPr>
        <p:spPr>
          <a:xfrm>
            <a:off x="7651498" y="2625734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 </a:t>
            </a:r>
            <a:endParaRPr lang="zh-CN" altLang="en-US" sz="12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8003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Option 1 (Huawei proposal, postponed)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841106-6DFA-4707-AA49-2CAC35C72DE4}"/>
              </a:ext>
            </a:extLst>
          </p:cNvPr>
          <p:cNvSpPr txBox="1"/>
          <p:nvPr/>
        </p:nvSpPr>
        <p:spPr>
          <a:xfrm>
            <a:off x="933621" y="4096433"/>
            <a:ext cx="99125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SMF selects the PCF by querying BSF if “PCF selected by BSF Indicator” is received from the AMF</a:t>
            </a:r>
          </a:p>
          <a:p>
            <a:endParaRPr lang="en-US" altLang="zh-CN" dirty="0"/>
          </a:p>
          <a:p>
            <a:r>
              <a:rPr lang="en-US" altLang="zh-CN" dirty="0">
                <a:solidFill>
                  <a:srgbClr val="FF0000"/>
                </a:solidFill>
              </a:rPr>
              <a:t>Con: 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new SMF-BSF interface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AMF has no knowledge on whether usage monitoring is required for the SUPI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AMF always needs to identify if there are multiple PDU sessions going to the same [DNN, S-NSSAI] for the SUPI.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4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1524000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7081522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4302761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47F3B13-7FA3-4289-BD4D-E4786DD22600}"/>
              </a:ext>
            </a:extLst>
          </p:cNvPr>
          <p:cNvSpPr/>
          <p:nvPr/>
        </p:nvSpPr>
        <p:spPr>
          <a:xfrm>
            <a:off x="4302761" y="373786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UDM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F177FD1-D4DF-4C21-949D-E328B389B366}"/>
              </a:ext>
            </a:extLst>
          </p:cNvPr>
          <p:cNvSpPr/>
          <p:nvPr/>
        </p:nvSpPr>
        <p:spPr>
          <a:xfrm>
            <a:off x="2862073" y="558800"/>
            <a:ext cx="3183128" cy="1859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7081522" y="373786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2056559-7CB9-462D-B330-4C8FC8A1944B}"/>
              </a:ext>
            </a:extLst>
          </p:cNvPr>
          <p:cNvGrpSpPr/>
          <p:nvPr/>
        </p:nvGrpSpPr>
        <p:grpSpPr>
          <a:xfrm>
            <a:off x="7640313" y="734060"/>
            <a:ext cx="1696720" cy="1508760"/>
            <a:chOff x="7640313" y="734060"/>
            <a:chExt cx="1696720" cy="150876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CDA3548-7A80-47A3-9711-4979EC2E9270}"/>
                </a:ext>
              </a:extLst>
            </p:cNvPr>
            <p:cNvSpPr txBox="1"/>
            <p:nvPr/>
          </p:nvSpPr>
          <p:spPr>
            <a:xfrm>
              <a:off x="7640313" y="823976"/>
              <a:ext cx="16967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Policy Data</a:t>
              </a:r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E149DBD-88EF-4D22-9914-7EA0A618A4C3}"/>
                </a:ext>
              </a:extLst>
            </p:cNvPr>
            <p:cNvSpPr/>
            <p:nvPr/>
          </p:nvSpPr>
          <p:spPr>
            <a:xfrm>
              <a:off x="7687311" y="734060"/>
              <a:ext cx="1508757" cy="15087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1B98C70-1AF1-4AE5-B0C5-9D8A410B85CE}"/>
              </a:ext>
            </a:extLst>
          </p:cNvPr>
          <p:cNvGrpSpPr/>
          <p:nvPr/>
        </p:nvGrpSpPr>
        <p:grpSpPr>
          <a:xfrm>
            <a:off x="4034032" y="719018"/>
            <a:ext cx="1623056" cy="1508760"/>
            <a:chOff x="3512824" y="719018"/>
            <a:chExt cx="1623056" cy="150876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D086EA7-2E25-4D3B-9789-0562505EC03F}"/>
                </a:ext>
              </a:extLst>
            </p:cNvPr>
            <p:cNvSpPr/>
            <p:nvPr/>
          </p:nvSpPr>
          <p:spPr>
            <a:xfrm>
              <a:off x="3512824" y="719018"/>
              <a:ext cx="1623056" cy="15087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3882A54-A487-4176-BB4E-8BCD2A7BF582}"/>
                </a:ext>
              </a:extLst>
            </p:cNvPr>
            <p:cNvSpPr txBox="1"/>
            <p:nvPr/>
          </p:nvSpPr>
          <p:spPr>
            <a:xfrm>
              <a:off x="3512824" y="741878"/>
              <a:ext cx="15346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Subscription Data</a:t>
              </a:r>
              <a:endParaRPr lang="zh-CN" altLang="en-US" dirty="0"/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2621280" y="5693664"/>
            <a:ext cx="16814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5400041" y="5693664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stCxn id="6" idx="0"/>
            <a:endCxn id="10" idx="2"/>
          </p:cNvCxnSpPr>
          <p:nvPr/>
        </p:nvCxnSpPr>
        <p:spPr>
          <a:xfrm flipV="1">
            <a:off x="7630162" y="4418584"/>
            <a:ext cx="0" cy="934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7AFDE60D-8FE4-4685-B500-F717E416C586}"/>
              </a:ext>
            </a:extLst>
          </p:cNvPr>
          <p:cNvCxnSpPr>
            <a:cxnSpLocks/>
            <a:stCxn id="10" idx="0"/>
            <a:endCxn id="11" idx="2"/>
          </p:cNvCxnSpPr>
          <p:nvPr/>
        </p:nvCxnSpPr>
        <p:spPr>
          <a:xfrm flipH="1" flipV="1">
            <a:off x="4845560" y="2227778"/>
            <a:ext cx="2784602" cy="15100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73AF2EA2-10C9-4D20-99BB-5EA4C5C4F872}"/>
              </a:ext>
            </a:extLst>
          </p:cNvPr>
          <p:cNvSpPr txBox="1"/>
          <p:nvPr/>
        </p:nvSpPr>
        <p:spPr>
          <a:xfrm>
            <a:off x="2862072" y="719018"/>
            <a:ext cx="978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H-UDR</a:t>
            </a:r>
            <a:endParaRPr lang="zh-CN" altLang="en-US" dirty="0"/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1E5C1EA0-7169-4BA7-97AB-1E96FF2CB0F0}"/>
              </a:ext>
            </a:extLst>
          </p:cNvPr>
          <p:cNvCxnSpPr>
            <a:stCxn id="11" idx="2"/>
            <a:endCxn id="8" idx="0"/>
          </p:cNvCxnSpPr>
          <p:nvPr/>
        </p:nvCxnSpPr>
        <p:spPr>
          <a:xfrm>
            <a:off x="4845560" y="2227778"/>
            <a:ext cx="5841" cy="15100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174E3463-0FB0-4434-A767-871DF2846E1C}"/>
              </a:ext>
            </a:extLst>
          </p:cNvPr>
          <p:cNvSpPr txBox="1"/>
          <p:nvPr/>
        </p:nvSpPr>
        <p:spPr>
          <a:xfrm>
            <a:off x="4858972" y="3078550"/>
            <a:ext cx="1696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SUPI, PCF ID, other subscription data</a:t>
            </a:r>
            <a:endParaRPr lang="zh-CN" altLang="en-US" sz="1400" dirty="0"/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61030DD0-E085-4372-8A68-CC8AB3B823C0}"/>
              </a:ext>
            </a:extLst>
          </p:cNvPr>
          <p:cNvCxnSpPr>
            <a:stCxn id="8" idx="2"/>
            <a:endCxn id="7" idx="0"/>
          </p:cNvCxnSpPr>
          <p:nvPr/>
        </p:nvCxnSpPr>
        <p:spPr>
          <a:xfrm>
            <a:off x="4851401" y="4418584"/>
            <a:ext cx="0" cy="934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id="{830AFBC0-5261-48D6-9356-7530E2312A45}"/>
              </a:ext>
            </a:extLst>
          </p:cNvPr>
          <p:cNvSpPr/>
          <p:nvPr/>
        </p:nvSpPr>
        <p:spPr>
          <a:xfrm>
            <a:off x="6237861" y="544773"/>
            <a:ext cx="3183128" cy="1859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2C55B3D-7EA9-4A15-9DCD-EFE915E832A9}"/>
              </a:ext>
            </a:extLst>
          </p:cNvPr>
          <p:cNvSpPr txBox="1"/>
          <p:nvPr/>
        </p:nvSpPr>
        <p:spPr>
          <a:xfrm>
            <a:off x="6291077" y="741878"/>
            <a:ext cx="978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V-UDR</a:t>
            </a:r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57A725D-E94F-455F-9DD3-C1541C04C7C1}"/>
              </a:ext>
            </a:extLst>
          </p:cNvPr>
          <p:cNvSpPr txBox="1"/>
          <p:nvPr/>
        </p:nvSpPr>
        <p:spPr>
          <a:xfrm>
            <a:off x="649989" y="409013"/>
            <a:ext cx="2798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Option 2 </a:t>
            </a:r>
            <a:endParaRPr lang="zh-CN" altLang="en-US" sz="3200" b="1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DB6331B-432E-424F-8DC8-046F027B0DF2}"/>
              </a:ext>
            </a:extLst>
          </p:cNvPr>
          <p:cNvSpPr txBox="1"/>
          <p:nvPr/>
        </p:nvSpPr>
        <p:spPr>
          <a:xfrm>
            <a:off x="7669003" y="4362056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ID </a:t>
            </a:r>
            <a:endParaRPr lang="zh-CN" altLang="en-US" sz="12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493B3C1-521E-46F4-B910-A3D9DB69F7A0}"/>
              </a:ext>
            </a:extLst>
          </p:cNvPr>
          <p:cNvSpPr txBox="1"/>
          <p:nvPr/>
        </p:nvSpPr>
        <p:spPr>
          <a:xfrm>
            <a:off x="6766308" y="2404053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 </a:t>
            </a:r>
          </a:p>
          <a:p>
            <a:r>
              <a:rPr lang="en-US" altLang="zh-CN" sz="1200" dirty="0"/>
              <a:t>PCF ID</a:t>
            </a:r>
            <a:endParaRPr lang="zh-CN" altLang="en-US" sz="1200" dirty="0"/>
          </a:p>
        </p:txBody>
      </p: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41F66A45-44D6-48D0-8DE3-83827B52875E}"/>
              </a:ext>
            </a:extLst>
          </p:cNvPr>
          <p:cNvCxnSpPr/>
          <p:nvPr/>
        </p:nvCxnSpPr>
        <p:spPr>
          <a:xfrm flipV="1">
            <a:off x="4526280" y="4418584"/>
            <a:ext cx="0" cy="934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8C311BE4-1D6F-40C8-A88B-1464F0C86C11}"/>
              </a:ext>
            </a:extLst>
          </p:cNvPr>
          <p:cNvSpPr txBox="1"/>
          <p:nvPr/>
        </p:nvSpPr>
        <p:spPr>
          <a:xfrm>
            <a:off x="3448053" y="3093696"/>
            <a:ext cx="1133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SUPI, DNN, S-NSSAI</a:t>
            </a:r>
            <a:endParaRPr lang="zh-CN" altLang="en-US" dirty="0"/>
          </a:p>
        </p:txBody>
      </p:sp>
      <p:cxnSp>
        <p:nvCxnSpPr>
          <p:cNvPr id="55" name="直接箭头连接符 54">
            <a:extLst>
              <a:ext uri="{FF2B5EF4-FFF2-40B4-BE49-F238E27FC236}">
                <a16:creationId xmlns:a16="http://schemas.microsoft.com/office/drawing/2014/main" id="{9DE5C7A5-49A2-47CC-9EA8-B6DBD39D4499}"/>
              </a:ext>
            </a:extLst>
          </p:cNvPr>
          <p:cNvCxnSpPr>
            <a:cxnSpLocks/>
          </p:cNvCxnSpPr>
          <p:nvPr/>
        </p:nvCxnSpPr>
        <p:spPr>
          <a:xfrm flipV="1">
            <a:off x="4523232" y="2242820"/>
            <a:ext cx="0" cy="1494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75B9FC5B-4A67-4455-9247-368E268C775D}"/>
              </a:ext>
            </a:extLst>
          </p:cNvPr>
          <p:cNvSpPr txBox="1"/>
          <p:nvPr/>
        </p:nvSpPr>
        <p:spPr>
          <a:xfrm>
            <a:off x="4891895" y="4693420"/>
            <a:ext cx="1696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SUPI, PCF ID, other subscription data</a:t>
            </a:r>
            <a:endParaRPr lang="zh-CN" altLang="en-US" sz="14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F2942D2-B804-428F-9A87-E8FDD7293ACD}"/>
              </a:ext>
            </a:extLst>
          </p:cNvPr>
          <p:cNvSpPr txBox="1"/>
          <p:nvPr/>
        </p:nvSpPr>
        <p:spPr>
          <a:xfrm>
            <a:off x="3484513" y="4381762"/>
            <a:ext cx="1133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SUPI, DNN, S-NSSAI</a:t>
            </a:r>
            <a:endParaRPr lang="zh-CN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84D0CC-E5AB-4B3E-A5DE-9C45E17EE154}"/>
              </a:ext>
            </a:extLst>
          </p:cNvPr>
          <p:cNvSpPr txBox="1"/>
          <p:nvPr/>
        </p:nvSpPr>
        <p:spPr>
          <a:xfrm>
            <a:off x="1336431" y="6203852"/>
            <a:ext cx="9551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Serving PCF ID is stored in the H-UDR by the BSF as the subscription data that can be retrieved by the SMF when the 2</a:t>
            </a:r>
            <a:r>
              <a:rPr lang="en-US" altLang="zh-CN" baseline="30000" dirty="0"/>
              <a:t>nd</a:t>
            </a:r>
            <a:r>
              <a:rPr lang="en-US" altLang="zh-CN" dirty="0"/>
              <a:t> PDU session is established</a:t>
            </a:r>
            <a:endParaRPr lang="zh-CN" alt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F21B029-07D5-42E9-9FBF-C753679A8C8E}"/>
              </a:ext>
            </a:extLst>
          </p:cNvPr>
          <p:cNvSpPr txBox="1"/>
          <p:nvPr/>
        </p:nvSpPr>
        <p:spPr>
          <a:xfrm>
            <a:off x="8488673" y="2932375"/>
            <a:ext cx="33848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Con: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For roaming case, BSF in the VPLMN updates the subscription data stored in the H-UDR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22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1524000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7803898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4302761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47F3B13-7FA3-4289-BD4D-E4786DD22600}"/>
              </a:ext>
            </a:extLst>
          </p:cNvPr>
          <p:cNvSpPr/>
          <p:nvPr/>
        </p:nvSpPr>
        <p:spPr>
          <a:xfrm>
            <a:off x="4302761" y="3683000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UDM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2621280" y="5693664"/>
            <a:ext cx="16814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5400041" y="5693664"/>
            <a:ext cx="24038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cxnSpLocks/>
            <a:stCxn id="6" idx="0"/>
            <a:endCxn id="35" idx="2"/>
          </p:cNvCxnSpPr>
          <p:nvPr/>
        </p:nvCxnSpPr>
        <p:spPr>
          <a:xfrm flipH="1" flipV="1">
            <a:off x="4845560" y="2227778"/>
            <a:ext cx="3506978" cy="31255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1E5C1EA0-7169-4BA7-97AB-1E96FF2CB0F0}"/>
              </a:ext>
            </a:extLst>
          </p:cNvPr>
          <p:cNvCxnSpPr>
            <a:cxnSpLocks/>
            <a:stCxn id="35" idx="2"/>
            <a:endCxn id="8" idx="0"/>
          </p:cNvCxnSpPr>
          <p:nvPr/>
        </p:nvCxnSpPr>
        <p:spPr>
          <a:xfrm>
            <a:off x="4845560" y="2227778"/>
            <a:ext cx="5841" cy="1455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61030DD0-E085-4372-8A68-CC8AB3B823C0}"/>
              </a:ext>
            </a:extLst>
          </p:cNvPr>
          <p:cNvCxnSpPr>
            <a:stCxn id="8" idx="2"/>
            <a:endCxn id="7" idx="0"/>
          </p:cNvCxnSpPr>
          <p:nvPr/>
        </p:nvCxnSpPr>
        <p:spPr>
          <a:xfrm>
            <a:off x="4851401" y="4363720"/>
            <a:ext cx="0" cy="9895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B801D178-766A-4D3B-BAB2-FB87523C277F}"/>
              </a:ext>
            </a:extLst>
          </p:cNvPr>
          <p:cNvSpPr/>
          <p:nvPr/>
        </p:nvSpPr>
        <p:spPr>
          <a:xfrm>
            <a:off x="2862073" y="558800"/>
            <a:ext cx="3183128" cy="1859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DA9C489-E616-41FC-854F-90ADC71ED18A}"/>
              </a:ext>
            </a:extLst>
          </p:cNvPr>
          <p:cNvGrpSpPr/>
          <p:nvPr/>
        </p:nvGrpSpPr>
        <p:grpSpPr>
          <a:xfrm>
            <a:off x="7640313" y="734060"/>
            <a:ext cx="1696720" cy="1508760"/>
            <a:chOff x="7640313" y="734060"/>
            <a:chExt cx="1696720" cy="150876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0B4ABED-1864-4823-A767-6FE2C3003FE3}"/>
                </a:ext>
              </a:extLst>
            </p:cNvPr>
            <p:cNvSpPr txBox="1"/>
            <p:nvPr/>
          </p:nvSpPr>
          <p:spPr>
            <a:xfrm>
              <a:off x="7640313" y="823976"/>
              <a:ext cx="16967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Policy Data</a:t>
              </a:r>
              <a:endParaRPr lang="zh-CN" altLang="en-US" dirty="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1614FB6-BA26-40A2-8E81-4F1CD701A4D7}"/>
                </a:ext>
              </a:extLst>
            </p:cNvPr>
            <p:cNvSpPr/>
            <p:nvPr/>
          </p:nvSpPr>
          <p:spPr>
            <a:xfrm>
              <a:off x="7687311" y="734060"/>
              <a:ext cx="1508757" cy="15087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CDC1C83-EA38-45DE-98ED-D804E1637702}"/>
              </a:ext>
            </a:extLst>
          </p:cNvPr>
          <p:cNvGrpSpPr/>
          <p:nvPr/>
        </p:nvGrpSpPr>
        <p:grpSpPr>
          <a:xfrm>
            <a:off x="4034032" y="719018"/>
            <a:ext cx="1623056" cy="1508760"/>
            <a:chOff x="3512824" y="719018"/>
            <a:chExt cx="1623056" cy="150876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B7AF2114-7F83-40D4-BC77-76F3518568B0}"/>
                </a:ext>
              </a:extLst>
            </p:cNvPr>
            <p:cNvSpPr/>
            <p:nvPr/>
          </p:nvSpPr>
          <p:spPr>
            <a:xfrm>
              <a:off x="3512824" y="719018"/>
              <a:ext cx="1623056" cy="15087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55125C6-98BC-4F30-B37C-EE94A109792F}"/>
                </a:ext>
              </a:extLst>
            </p:cNvPr>
            <p:cNvSpPr txBox="1"/>
            <p:nvPr/>
          </p:nvSpPr>
          <p:spPr>
            <a:xfrm>
              <a:off x="3512824" y="741878"/>
              <a:ext cx="15346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Subscription Data</a:t>
              </a:r>
              <a:endParaRPr lang="zh-CN" altLang="en-US" dirty="0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518C96F-824D-419C-A2B5-A86E8CDFF631}"/>
              </a:ext>
            </a:extLst>
          </p:cNvPr>
          <p:cNvSpPr txBox="1"/>
          <p:nvPr/>
        </p:nvSpPr>
        <p:spPr>
          <a:xfrm>
            <a:off x="2862072" y="719018"/>
            <a:ext cx="978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H-UDR</a:t>
            </a:r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C5841DB-8D00-4DD8-870D-23EC7EAEDFBC}"/>
              </a:ext>
            </a:extLst>
          </p:cNvPr>
          <p:cNvSpPr/>
          <p:nvPr/>
        </p:nvSpPr>
        <p:spPr>
          <a:xfrm>
            <a:off x="6237861" y="544773"/>
            <a:ext cx="3183128" cy="1859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054F8B8-ADFB-456C-99FD-B09E63F1B889}"/>
              </a:ext>
            </a:extLst>
          </p:cNvPr>
          <p:cNvSpPr txBox="1"/>
          <p:nvPr/>
        </p:nvSpPr>
        <p:spPr>
          <a:xfrm>
            <a:off x="6291077" y="741878"/>
            <a:ext cx="978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V-UDR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601C4BA-0CB7-4069-9DC5-C1A42F2CD37F}"/>
              </a:ext>
            </a:extLst>
          </p:cNvPr>
          <p:cNvSpPr txBox="1"/>
          <p:nvPr/>
        </p:nvSpPr>
        <p:spPr>
          <a:xfrm>
            <a:off x="649989" y="409013"/>
            <a:ext cx="2798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Option 3 </a:t>
            </a:r>
            <a:endParaRPr lang="zh-CN" altLang="en-US" sz="3200" b="1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B43352D-1FB9-4993-8A70-9CD6CAE935FA}"/>
              </a:ext>
            </a:extLst>
          </p:cNvPr>
          <p:cNvSpPr txBox="1"/>
          <p:nvPr/>
        </p:nvSpPr>
        <p:spPr>
          <a:xfrm>
            <a:off x="6750602" y="2988307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ID </a:t>
            </a:r>
            <a:endParaRPr lang="zh-CN" altLang="en-US" sz="12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B86C4C2-9C7E-480C-9BB4-A2FF93A4EDEA}"/>
              </a:ext>
            </a:extLst>
          </p:cNvPr>
          <p:cNvSpPr txBox="1"/>
          <p:nvPr/>
        </p:nvSpPr>
        <p:spPr>
          <a:xfrm>
            <a:off x="3439194" y="2918674"/>
            <a:ext cx="1133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SUPI, DNN, S-NSSAI</a:t>
            </a:r>
            <a:endParaRPr lang="zh-CN" altLang="en-US" dirty="0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6C4BE8A-7C0F-4E13-94C3-DA24A6505E12}"/>
              </a:ext>
            </a:extLst>
          </p:cNvPr>
          <p:cNvSpPr/>
          <p:nvPr/>
        </p:nvSpPr>
        <p:spPr>
          <a:xfrm>
            <a:off x="7803898" y="373786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AB992772-0A89-421C-8625-C2F0099FCEEB}"/>
              </a:ext>
            </a:extLst>
          </p:cNvPr>
          <p:cNvCxnSpPr>
            <a:stCxn id="6" idx="0"/>
            <a:endCxn id="48" idx="2"/>
          </p:cNvCxnSpPr>
          <p:nvPr/>
        </p:nvCxnSpPr>
        <p:spPr>
          <a:xfrm flipV="1">
            <a:off x="8352538" y="4418584"/>
            <a:ext cx="0" cy="934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DF5A6351-2B68-4E35-960F-B4B351BF703B}"/>
              </a:ext>
            </a:extLst>
          </p:cNvPr>
          <p:cNvSpPr txBox="1"/>
          <p:nvPr/>
        </p:nvSpPr>
        <p:spPr>
          <a:xfrm>
            <a:off x="8352537" y="4389289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ID </a:t>
            </a:r>
            <a:endParaRPr lang="zh-CN" altLang="en-US" sz="12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E6A2FE6-7635-4553-8D84-9D72FE8BB27D}"/>
              </a:ext>
            </a:extLst>
          </p:cNvPr>
          <p:cNvSpPr txBox="1"/>
          <p:nvPr/>
        </p:nvSpPr>
        <p:spPr>
          <a:xfrm>
            <a:off x="3484513" y="4381762"/>
            <a:ext cx="1133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SUPI, DNN, S-NSSAI</a:t>
            </a:r>
            <a:endParaRPr lang="zh-CN" altLang="en-US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0057FC0-34EF-4279-AB65-C66495E81C44}"/>
              </a:ext>
            </a:extLst>
          </p:cNvPr>
          <p:cNvCxnSpPr/>
          <p:nvPr/>
        </p:nvCxnSpPr>
        <p:spPr>
          <a:xfrm flipV="1">
            <a:off x="4572478" y="4418584"/>
            <a:ext cx="0" cy="8865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EBAF56F-7995-4D47-8F71-540A3892B8F1}"/>
              </a:ext>
            </a:extLst>
          </p:cNvPr>
          <p:cNvCxnSpPr/>
          <p:nvPr/>
        </p:nvCxnSpPr>
        <p:spPr>
          <a:xfrm flipV="1">
            <a:off x="4572478" y="2227778"/>
            <a:ext cx="0" cy="1455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D758A683-5B7D-4278-8C47-687C70523544}"/>
              </a:ext>
            </a:extLst>
          </p:cNvPr>
          <p:cNvSpPr txBox="1"/>
          <p:nvPr/>
        </p:nvSpPr>
        <p:spPr>
          <a:xfrm>
            <a:off x="4858972" y="3078550"/>
            <a:ext cx="1696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SUPI, PCF ID, other subscription data</a:t>
            </a:r>
            <a:endParaRPr lang="zh-CN" altLang="en-US" sz="1400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B21563C-2D2B-437B-8D04-9E177EBDA4E3}"/>
              </a:ext>
            </a:extLst>
          </p:cNvPr>
          <p:cNvSpPr txBox="1"/>
          <p:nvPr/>
        </p:nvSpPr>
        <p:spPr>
          <a:xfrm>
            <a:off x="4926064" y="4581817"/>
            <a:ext cx="1696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SUPI, PCF ID, other subscription data</a:t>
            </a:r>
            <a:endParaRPr lang="zh-CN" altLang="en-US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4E45299-7E2B-48D5-AF17-0DF75E433967}"/>
              </a:ext>
            </a:extLst>
          </p:cNvPr>
          <p:cNvSpPr txBox="1"/>
          <p:nvPr/>
        </p:nvSpPr>
        <p:spPr>
          <a:xfrm>
            <a:off x="1336431" y="6203852"/>
            <a:ext cx="9551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Serving PCF ID is stored in the H-UDR by the PCF as the subscription data that can be retrieved by the SMF when the 2</a:t>
            </a:r>
            <a:r>
              <a:rPr lang="en-US" altLang="zh-CN" baseline="30000" dirty="0"/>
              <a:t>nd</a:t>
            </a:r>
            <a:r>
              <a:rPr lang="en-US" altLang="zh-CN" dirty="0"/>
              <a:t> PDU session is established</a:t>
            </a:r>
            <a:endParaRPr lang="zh-CN" alt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BD4AC44-024A-44B1-B8FC-FB96AAF56617}"/>
              </a:ext>
            </a:extLst>
          </p:cNvPr>
          <p:cNvSpPr txBox="1"/>
          <p:nvPr/>
        </p:nvSpPr>
        <p:spPr>
          <a:xfrm>
            <a:off x="8625619" y="2608678"/>
            <a:ext cx="33848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Con: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For roaming case, PCF in the VPLMN updates the subscription data stored in  the H-UDR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591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2694432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8251954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5473193" y="5353304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47F3B13-7FA3-4289-BD4D-E4786DD22600}"/>
              </a:ext>
            </a:extLst>
          </p:cNvPr>
          <p:cNvSpPr/>
          <p:nvPr/>
        </p:nvSpPr>
        <p:spPr>
          <a:xfrm>
            <a:off x="5473193" y="3719576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UDM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8251954" y="3719576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791712" y="5693664"/>
            <a:ext cx="16814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6570473" y="5693664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stCxn id="6" idx="0"/>
            <a:endCxn id="10" idx="2"/>
          </p:cNvCxnSpPr>
          <p:nvPr/>
        </p:nvCxnSpPr>
        <p:spPr>
          <a:xfrm flipV="1">
            <a:off x="8800594" y="4400296"/>
            <a:ext cx="0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7AFDE60D-8FE4-4685-B500-F717E416C586}"/>
              </a:ext>
            </a:extLst>
          </p:cNvPr>
          <p:cNvCxnSpPr>
            <a:cxnSpLocks/>
            <a:stCxn id="10" idx="0"/>
            <a:endCxn id="47" idx="2"/>
          </p:cNvCxnSpPr>
          <p:nvPr/>
        </p:nvCxnSpPr>
        <p:spPr>
          <a:xfrm flipH="1" flipV="1">
            <a:off x="7727104" y="2242202"/>
            <a:ext cx="1073490" cy="1477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1E5C1EA0-7169-4BA7-97AB-1E96FF2CB0F0}"/>
              </a:ext>
            </a:extLst>
          </p:cNvPr>
          <p:cNvCxnSpPr>
            <a:cxnSpLocks/>
            <a:stCxn id="47" idx="2"/>
            <a:endCxn id="8" idx="0"/>
          </p:cNvCxnSpPr>
          <p:nvPr/>
        </p:nvCxnSpPr>
        <p:spPr>
          <a:xfrm flipH="1">
            <a:off x="6021833" y="2242202"/>
            <a:ext cx="1705271" cy="1477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61030DD0-E085-4372-8A68-CC8AB3B823C0}"/>
              </a:ext>
            </a:extLst>
          </p:cNvPr>
          <p:cNvCxnSpPr>
            <a:stCxn id="8" idx="2"/>
            <a:endCxn id="7" idx="0"/>
          </p:cNvCxnSpPr>
          <p:nvPr/>
        </p:nvCxnSpPr>
        <p:spPr>
          <a:xfrm>
            <a:off x="6021833" y="4400296"/>
            <a:ext cx="0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4F57E26F-3254-4775-A91D-1A3A39D6C83C}"/>
              </a:ext>
            </a:extLst>
          </p:cNvPr>
          <p:cNvSpPr/>
          <p:nvPr/>
        </p:nvSpPr>
        <p:spPr>
          <a:xfrm>
            <a:off x="2121409" y="558800"/>
            <a:ext cx="3183128" cy="1859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6ACADF7-641B-4F5D-9980-5C2BB03D7E12}"/>
              </a:ext>
            </a:extLst>
          </p:cNvPr>
          <p:cNvGrpSpPr/>
          <p:nvPr/>
        </p:nvGrpSpPr>
        <p:grpSpPr>
          <a:xfrm>
            <a:off x="8847647" y="734060"/>
            <a:ext cx="1696720" cy="1508760"/>
            <a:chOff x="7640313" y="734060"/>
            <a:chExt cx="1696720" cy="150876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8E2CFE-A0B3-4F2F-BAEB-9589C618D6FF}"/>
                </a:ext>
              </a:extLst>
            </p:cNvPr>
            <p:cNvSpPr txBox="1"/>
            <p:nvPr/>
          </p:nvSpPr>
          <p:spPr>
            <a:xfrm>
              <a:off x="7640313" y="823976"/>
              <a:ext cx="16967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Policy Data</a:t>
              </a:r>
              <a:endParaRPr lang="zh-CN" altLang="en-US" dirty="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2DC4404-A5BC-466D-BE17-0BFEED7F752C}"/>
                </a:ext>
              </a:extLst>
            </p:cNvPr>
            <p:cNvSpPr/>
            <p:nvPr/>
          </p:nvSpPr>
          <p:spPr>
            <a:xfrm>
              <a:off x="7687311" y="734060"/>
              <a:ext cx="1508757" cy="15087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3A7224F-DCC8-4C48-828E-02AD0D2E12EA}"/>
              </a:ext>
            </a:extLst>
          </p:cNvPr>
          <p:cNvGrpSpPr/>
          <p:nvPr/>
        </p:nvGrpSpPr>
        <p:grpSpPr>
          <a:xfrm>
            <a:off x="3293368" y="719018"/>
            <a:ext cx="1623056" cy="1508760"/>
            <a:chOff x="3512824" y="719018"/>
            <a:chExt cx="1623056" cy="150876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E55BF59-7A31-4B54-9BDC-0ED9CB7D3E2B}"/>
                </a:ext>
              </a:extLst>
            </p:cNvPr>
            <p:cNvSpPr/>
            <p:nvPr/>
          </p:nvSpPr>
          <p:spPr>
            <a:xfrm>
              <a:off x="3512824" y="719018"/>
              <a:ext cx="1623056" cy="15087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990DCDD-99A6-4360-9B55-C06EFACEFC07}"/>
                </a:ext>
              </a:extLst>
            </p:cNvPr>
            <p:cNvSpPr txBox="1"/>
            <p:nvPr/>
          </p:nvSpPr>
          <p:spPr>
            <a:xfrm>
              <a:off x="3512824" y="741878"/>
              <a:ext cx="15346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Subscription Data</a:t>
              </a:r>
              <a:endParaRPr lang="zh-CN" altLang="en-US" dirty="0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2E1945C-3B64-4C31-A567-7A0832F15B8F}"/>
              </a:ext>
            </a:extLst>
          </p:cNvPr>
          <p:cNvSpPr txBox="1"/>
          <p:nvPr/>
        </p:nvSpPr>
        <p:spPr>
          <a:xfrm>
            <a:off x="2121408" y="719018"/>
            <a:ext cx="978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H-UDR</a:t>
            </a:r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CBC8FC02-8B1B-4E49-B45A-834E4DA0615C}"/>
              </a:ext>
            </a:extLst>
          </p:cNvPr>
          <p:cNvSpPr/>
          <p:nvPr/>
        </p:nvSpPr>
        <p:spPr>
          <a:xfrm>
            <a:off x="5623560" y="544773"/>
            <a:ext cx="4967861" cy="1859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10B19E2-2507-41D1-A1C3-4D13D6944F10}"/>
              </a:ext>
            </a:extLst>
          </p:cNvPr>
          <p:cNvSpPr txBox="1"/>
          <p:nvPr/>
        </p:nvSpPr>
        <p:spPr>
          <a:xfrm>
            <a:off x="5675122" y="695711"/>
            <a:ext cx="978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V-UDR</a:t>
            </a:r>
            <a:endParaRPr lang="zh-CN" altLang="en-US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9CCCB22-034A-4B51-AE5C-5DAB956482E8}"/>
              </a:ext>
            </a:extLst>
          </p:cNvPr>
          <p:cNvGrpSpPr/>
          <p:nvPr/>
        </p:nvGrpSpPr>
        <p:grpSpPr>
          <a:xfrm>
            <a:off x="6925727" y="733442"/>
            <a:ext cx="1696720" cy="1508760"/>
            <a:chOff x="7640313" y="734060"/>
            <a:chExt cx="1696720" cy="150876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EB84DF0-A509-4966-A5D6-6E859A96BDA8}"/>
                </a:ext>
              </a:extLst>
            </p:cNvPr>
            <p:cNvSpPr txBox="1"/>
            <p:nvPr/>
          </p:nvSpPr>
          <p:spPr>
            <a:xfrm>
              <a:off x="7640313" y="823976"/>
              <a:ext cx="16967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BSF Data</a:t>
              </a:r>
              <a:endParaRPr lang="zh-CN" altLang="en-US" dirty="0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DBCA1AF-03A2-4206-93BC-0FD5268963FD}"/>
                </a:ext>
              </a:extLst>
            </p:cNvPr>
            <p:cNvSpPr/>
            <p:nvPr/>
          </p:nvSpPr>
          <p:spPr>
            <a:xfrm>
              <a:off x="7687311" y="734060"/>
              <a:ext cx="1508757" cy="15087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2ED00984-9DDD-423F-80A9-98AD568BFB1E}"/>
              </a:ext>
            </a:extLst>
          </p:cNvPr>
          <p:cNvCxnSpPr>
            <a:stCxn id="28" idx="2"/>
            <a:endCxn id="8" idx="0"/>
          </p:cNvCxnSpPr>
          <p:nvPr/>
        </p:nvCxnSpPr>
        <p:spPr>
          <a:xfrm>
            <a:off x="3712973" y="2418080"/>
            <a:ext cx="2308860" cy="1301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BE5FEE3A-77C5-4BFD-865C-3FB2F03DD91C}"/>
              </a:ext>
            </a:extLst>
          </p:cNvPr>
          <p:cNvSpPr txBox="1"/>
          <p:nvPr/>
        </p:nvSpPr>
        <p:spPr>
          <a:xfrm>
            <a:off x="8894645" y="4348817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ID </a:t>
            </a:r>
            <a:endParaRPr lang="zh-CN" altLang="en-US" sz="12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10CAC22-6180-46CD-9606-9DF2936F74EA}"/>
              </a:ext>
            </a:extLst>
          </p:cNvPr>
          <p:cNvSpPr txBox="1"/>
          <p:nvPr/>
        </p:nvSpPr>
        <p:spPr>
          <a:xfrm>
            <a:off x="8481482" y="2414615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ID </a:t>
            </a:r>
            <a:endParaRPr lang="zh-CN" altLang="en-US" sz="1200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06E945A2-3E28-470B-9B05-4B23E87947AF}"/>
              </a:ext>
            </a:extLst>
          </p:cNvPr>
          <p:cNvCxnSpPr/>
          <p:nvPr/>
        </p:nvCxnSpPr>
        <p:spPr>
          <a:xfrm flipV="1">
            <a:off x="5833872" y="4400296"/>
            <a:ext cx="0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B307324C-F7DB-4A05-8859-76881E1D6CBC}"/>
              </a:ext>
            </a:extLst>
          </p:cNvPr>
          <p:cNvSpPr txBox="1"/>
          <p:nvPr/>
        </p:nvSpPr>
        <p:spPr>
          <a:xfrm>
            <a:off x="4654945" y="4381762"/>
            <a:ext cx="1133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SUPI, DNN, S-NSSAI</a:t>
            </a:r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7E058F8-EB63-4A54-A84D-F3C7C9CBA919}"/>
              </a:ext>
            </a:extLst>
          </p:cNvPr>
          <p:cNvSpPr txBox="1"/>
          <p:nvPr/>
        </p:nvSpPr>
        <p:spPr>
          <a:xfrm>
            <a:off x="6054935" y="4635125"/>
            <a:ext cx="1696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SUPI, PCF ID, other subscription data</a:t>
            </a:r>
            <a:endParaRPr lang="zh-CN" altLang="en-US" sz="1400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230886E-34C7-450A-85FB-4100F135CA80}"/>
              </a:ext>
            </a:extLst>
          </p:cNvPr>
          <p:cNvSpPr txBox="1"/>
          <p:nvPr/>
        </p:nvSpPr>
        <p:spPr>
          <a:xfrm>
            <a:off x="6665063" y="3012350"/>
            <a:ext cx="1696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SUPI, PCF ID</a:t>
            </a:r>
            <a:endParaRPr lang="zh-CN" altLang="en-US" sz="14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E2DA5E9-CC7D-4FD3-BDDA-0F220C568AFC}"/>
              </a:ext>
            </a:extLst>
          </p:cNvPr>
          <p:cNvSpPr txBox="1"/>
          <p:nvPr/>
        </p:nvSpPr>
        <p:spPr>
          <a:xfrm>
            <a:off x="3715611" y="2938039"/>
            <a:ext cx="1696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SUPI, other subscription data</a:t>
            </a:r>
            <a:endParaRPr lang="zh-CN" altLang="en-US" sz="14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D9444DF-A964-4CAF-8741-2F5D166B173C}"/>
              </a:ext>
            </a:extLst>
          </p:cNvPr>
          <p:cNvSpPr txBox="1"/>
          <p:nvPr/>
        </p:nvSpPr>
        <p:spPr>
          <a:xfrm>
            <a:off x="176108" y="346522"/>
            <a:ext cx="2798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Option 4 </a:t>
            </a:r>
            <a:endParaRPr lang="zh-CN" altLang="en-US" sz="3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C6BA0D-EDE9-4115-87E7-D5DB66BEED9E}"/>
              </a:ext>
            </a:extLst>
          </p:cNvPr>
          <p:cNvSpPr txBox="1"/>
          <p:nvPr/>
        </p:nvSpPr>
        <p:spPr>
          <a:xfrm>
            <a:off x="1336431" y="6203852"/>
            <a:ext cx="9551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Serving PCF ID is stored in the V-UDR by the BSF as the BSF data that can be retrieved by the SMF via UDM when the 2</a:t>
            </a:r>
            <a:r>
              <a:rPr lang="en-US" altLang="zh-CN" baseline="30000" dirty="0"/>
              <a:t>nd</a:t>
            </a:r>
            <a:r>
              <a:rPr lang="en-US" altLang="zh-CN" dirty="0"/>
              <a:t> PDU session is established</a:t>
            </a:r>
            <a:endParaRPr lang="zh-CN" alt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BA02957-6734-40E4-BE14-A9E07DD2CF11}"/>
              </a:ext>
            </a:extLst>
          </p:cNvPr>
          <p:cNvSpPr txBox="1"/>
          <p:nvPr/>
        </p:nvSpPr>
        <p:spPr>
          <a:xfrm>
            <a:off x="133534" y="3136606"/>
            <a:ext cx="3384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Con: for the roaming case, UDM in the HPLMN retrieves the BSF data stored in the V-UDR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559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2694432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8251954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5473193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8251954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791712" y="3907067"/>
            <a:ext cx="16814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6570473" y="3907067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stCxn id="6" idx="0"/>
            <a:endCxn id="10" idx="2"/>
          </p:cNvCxnSpPr>
          <p:nvPr/>
        </p:nvCxnSpPr>
        <p:spPr>
          <a:xfrm flipV="1">
            <a:off x="8800594" y="2613699"/>
            <a:ext cx="0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BE5FEE3A-77C5-4BFD-865C-3FB2F03DD91C}"/>
              </a:ext>
            </a:extLst>
          </p:cNvPr>
          <p:cNvSpPr txBox="1"/>
          <p:nvPr/>
        </p:nvSpPr>
        <p:spPr>
          <a:xfrm>
            <a:off x="8894645" y="2562220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2 ID </a:t>
            </a:r>
            <a:endParaRPr lang="zh-CN" altLang="en-US" sz="12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D9444DF-A964-4CAF-8741-2F5D166B173C}"/>
              </a:ext>
            </a:extLst>
          </p:cNvPr>
          <p:cNvSpPr txBox="1"/>
          <p:nvPr/>
        </p:nvSpPr>
        <p:spPr>
          <a:xfrm>
            <a:off x="176108" y="346522"/>
            <a:ext cx="2798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Option 5 </a:t>
            </a:r>
            <a:endParaRPr lang="zh-CN" altLang="en-US" sz="3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C6BA0D-EDE9-4115-87E7-D5DB66BEED9E}"/>
              </a:ext>
            </a:extLst>
          </p:cNvPr>
          <p:cNvSpPr txBox="1"/>
          <p:nvPr/>
        </p:nvSpPr>
        <p:spPr>
          <a:xfrm>
            <a:off x="1096589" y="4723150"/>
            <a:ext cx="95519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When PCF registers itself to the BSF, and BSF discovered that for the same [SUPI,DNN, S-NSSAI] there is already a PCF registered, it returns a PCF ID to the PCF. If usage monitoring is required for the SUPI, the PCF provides the PCF ID to the SMF for it to reselect a PCF. </a:t>
            </a:r>
          </a:p>
          <a:p>
            <a:endParaRPr lang="en-US" altLang="zh-CN" dirty="0"/>
          </a:p>
          <a:p>
            <a:r>
              <a:rPr lang="en-US" altLang="zh-CN" dirty="0"/>
              <a:t>Note: PCF can identify whether usage monitoring is required from the PCC policy data retrieved from the UDR</a:t>
            </a:r>
            <a:endParaRPr lang="zh-CN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BE29A6D-74A3-45EB-BDDA-830C4395E5FA}"/>
              </a:ext>
            </a:extLst>
          </p:cNvPr>
          <p:cNvCxnSpPr/>
          <p:nvPr/>
        </p:nvCxnSpPr>
        <p:spPr>
          <a:xfrm>
            <a:off x="8525022" y="2613699"/>
            <a:ext cx="0" cy="964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7">
            <a:extLst>
              <a:ext uri="{FF2B5EF4-FFF2-40B4-BE49-F238E27FC236}">
                <a16:creationId xmlns:a16="http://schemas.microsoft.com/office/drawing/2014/main" id="{92FC2C9A-9B30-45C5-A240-DF1792F560D8}"/>
              </a:ext>
            </a:extLst>
          </p:cNvPr>
          <p:cNvSpPr txBox="1"/>
          <p:nvPr/>
        </p:nvSpPr>
        <p:spPr>
          <a:xfrm>
            <a:off x="7787161" y="2666780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E722CF-39AA-4C87-903C-2C680F60D1A8}"/>
              </a:ext>
            </a:extLst>
          </p:cNvPr>
          <p:cNvCxnSpPr/>
          <p:nvPr/>
        </p:nvCxnSpPr>
        <p:spPr>
          <a:xfrm flipH="1">
            <a:off x="6570473" y="3770142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47">
            <a:extLst>
              <a:ext uri="{FF2B5EF4-FFF2-40B4-BE49-F238E27FC236}">
                <a16:creationId xmlns:a16="http://schemas.microsoft.com/office/drawing/2014/main" id="{E76D5CA0-C8F5-48CB-B441-16081421BA9E}"/>
              </a:ext>
            </a:extLst>
          </p:cNvPr>
          <p:cNvSpPr txBox="1"/>
          <p:nvPr/>
        </p:nvSpPr>
        <p:spPr>
          <a:xfrm>
            <a:off x="6789011" y="2954529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sp>
        <p:nvSpPr>
          <p:cNvPr id="56" name="矩形 5">
            <a:extLst>
              <a:ext uri="{FF2B5EF4-FFF2-40B4-BE49-F238E27FC236}">
                <a16:creationId xmlns:a16="http://schemas.microsoft.com/office/drawing/2014/main" id="{3EAAA240-5F69-4B22-8BFC-486A7E5973D7}"/>
              </a:ext>
            </a:extLst>
          </p:cNvPr>
          <p:cNvSpPr/>
          <p:nvPr/>
        </p:nvSpPr>
        <p:spPr>
          <a:xfrm>
            <a:off x="5467412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1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114D018-2F7F-4BAB-BC0C-A84B6E9A964B}"/>
              </a:ext>
            </a:extLst>
          </p:cNvPr>
          <p:cNvCxnSpPr>
            <a:stCxn id="7" idx="0"/>
            <a:endCxn id="56" idx="2"/>
          </p:cNvCxnSpPr>
          <p:nvPr/>
        </p:nvCxnSpPr>
        <p:spPr>
          <a:xfrm flipH="1" flipV="1">
            <a:off x="6016052" y="2613699"/>
            <a:ext cx="5781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D1B87D3E-88B7-4CB4-A753-D6A7042B55D4}"/>
              </a:ext>
            </a:extLst>
          </p:cNvPr>
          <p:cNvSpPr txBox="1"/>
          <p:nvPr/>
        </p:nvSpPr>
        <p:spPr>
          <a:xfrm>
            <a:off x="617472" y="2212611"/>
            <a:ext cx="3384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Con: PCF redirection may be required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38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2694432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8251954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5473193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8251954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791712" y="3907067"/>
            <a:ext cx="16814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6570473" y="3907067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cxnSpLocks/>
            <a:stCxn id="7" idx="3"/>
            <a:endCxn id="10" idx="2"/>
          </p:cNvCxnSpPr>
          <p:nvPr/>
        </p:nvCxnSpPr>
        <p:spPr>
          <a:xfrm flipV="1">
            <a:off x="6570473" y="2613699"/>
            <a:ext cx="2230121" cy="12933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BE5FEE3A-77C5-4BFD-865C-3FB2F03DD91C}"/>
              </a:ext>
            </a:extLst>
          </p:cNvPr>
          <p:cNvSpPr txBox="1"/>
          <p:nvPr/>
        </p:nvSpPr>
        <p:spPr>
          <a:xfrm>
            <a:off x="8469971" y="2640238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2 ID </a:t>
            </a:r>
            <a:endParaRPr lang="zh-CN" altLang="en-US" sz="12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D9444DF-A964-4CAF-8741-2F5D166B173C}"/>
              </a:ext>
            </a:extLst>
          </p:cNvPr>
          <p:cNvSpPr txBox="1"/>
          <p:nvPr/>
        </p:nvSpPr>
        <p:spPr>
          <a:xfrm>
            <a:off x="176108" y="346522"/>
            <a:ext cx="2798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Option 6 </a:t>
            </a:r>
            <a:endParaRPr lang="zh-CN" altLang="en-US" sz="3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C6BA0D-EDE9-4115-87E7-D5DB66BEED9E}"/>
              </a:ext>
            </a:extLst>
          </p:cNvPr>
          <p:cNvSpPr txBox="1"/>
          <p:nvPr/>
        </p:nvSpPr>
        <p:spPr>
          <a:xfrm>
            <a:off x="479685" y="4417255"/>
            <a:ext cx="104087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It is SMF who registers [PCF ID, SUPI, DNN, S-NSSAI] to the BSF after a PCF is selected</a:t>
            </a:r>
          </a:p>
          <a:p>
            <a:r>
              <a:rPr lang="en-US" altLang="zh-CN" dirty="0"/>
              <a:t>SMF registers [PCF ID1, SUPI, DNN, S-NSSAI] to the BSF after PCF1 is selected for PDU session 1</a:t>
            </a:r>
          </a:p>
          <a:p>
            <a:r>
              <a:rPr lang="en-US" altLang="zh-CN" dirty="0"/>
              <a:t>When SMF registers [PCF ID2, SUPI, DNN, S-NSSAI] to the BSF, and BSF discovered that for the same [SUPI,DNN, S-NSSAI] there is already a PCF registered, it returns PCF ID1  to the SMF for it to reselect a PCF.</a:t>
            </a:r>
            <a:endParaRPr lang="zh-CN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BE29A6D-74A3-45EB-BDDA-830C4395E5FA}"/>
              </a:ext>
            </a:extLst>
          </p:cNvPr>
          <p:cNvCxnSpPr>
            <a:cxnSpLocks/>
          </p:cNvCxnSpPr>
          <p:nvPr/>
        </p:nvCxnSpPr>
        <p:spPr>
          <a:xfrm flipH="1">
            <a:off x="6564692" y="2613698"/>
            <a:ext cx="1928170" cy="10687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7">
            <a:extLst>
              <a:ext uri="{FF2B5EF4-FFF2-40B4-BE49-F238E27FC236}">
                <a16:creationId xmlns:a16="http://schemas.microsoft.com/office/drawing/2014/main" id="{92FC2C9A-9B30-45C5-A240-DF1792F560D8}"/>
              </a:ext>
            </a:extLst>
          </p:cNvPr>
          <p:cNvSpPr txBox="1"/>
          <p:nvPr/>
        </p:nvSpPr>
        <p:spPr>
          <a:xfrm>
            <a:off x="6406683" y="2718440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E722CF-39AA-4C87-903C-2C680F60D1A8}"/>
              </a:ext>
            </a:extLst>
          </p:cNvPr>
          <p:cNvCxnSpPr>
            <a:cxnSpLocks/>
            <a:stCxn id="7" idx="0"/>
            <a:endCxn id="10" idx="1"/>
          </p:cNvCxnSpPr>
          <p:nvPr/>
        </p:nvCxnSpPr>
        <p:spPr>
          <a:xfrm flipV="1">
            <a:off x="6021833" y="2273339"/>
            <a:ext cx="2230121" cy="12933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47">
            <a:extLst>
              <a:ext uri="{FF2B5EF4-FFF2-40B4-BE49-F238E27FC236}">
                <a16:creationId xmlns:a16="http://schemas.microsoft.com/office/drawing/2014/main" id="{E76D5CA0-C8F5-48CB-B441-16081421BA9E}"/>
              </a:ext>
            </a:extLst>
          </p:cNvPr>
          <p:cNvSpPr txBox="1"/>
          <p:nvPr/>
        </p:nvSpPr>
        <p:spPr>
          <a:xfrm>
            <a:off x="6837760" y="1950914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sp>
        <p:nvSpPr>
          <p:cNvPr id="56" name="矩形 5">
            <a:extLst>
              <a:ext uri="{FF2B5EF4-FFF2-40B4-BE49-F238E27FC236}">
                <a16:creationId xmlns:a16="http://schemas.microsoft.com/office/drawing/2014/main" id="{3EAAA240-5F69-4B22-8BFC-486A7E5973D7}"/>
              </a:ext>
            </a:extLst>
          </p:cNvPr>
          <p:cNvSpPr/>
          <p:nvPr/>
        </p:nvSpPr>
        <p:spPr>
          <a:xfrm>
            <a:off x="5467412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1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114D018-2F7F-4BAB-BC0C-A84B6E9A964B}"/>
              </a:ext>
            </a:extLst>
          </p:cNvPr>
          <p:cNvCxnSpPr>
            <a:stCxn id="7" idx="0"/>
            <a:endCxn id="56" idx="2"/>
          </p:cNvCxnSpPr>
          <p:nvPr/>
        </p:nvCxnSpPr>
        <p:spPr>
          <a:xfrm flipH="1" flipV="1">
            <a:off x="6016052" y="2613699"/>
            <a:ext cx="5781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D1B87D3E-88B7-4CB4-A753-D6A7042B55D4}"/>
              </a:ext>
            </a:extLst>
          </p:cNvPr>
          <p:cNvSpPr txBox="1"/>
          <p:nvPr/>
        </p:nvSpPr>
        <p:spPr>
          <a:xfrm>
            <a:off x="281169" y="1708702"/>
            <a:ext cx="33848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Con: 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SMF doesn’t know if usage monitoring is required for the SUPI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New SMF-BSF interface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Too much change to the existing solution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605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8" y="420624"/>
            <a:ext cx="2798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Way forward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254834" y="1379095"/>
            <a:ext cx="1126426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To follow the assumption that only one PCF is selected for all PDU sessions of the same </a:t>
            </a:r>
            <a:r>
              <a:rPr lang="en-US" altLang="zh-CN" sz="2000" dirty="0"/>
              <a:t>[DNN, S-NSSAI] for the UE when usage monitoring is required for this UE, option 5 has the least impact.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The only problem introduced by Solution 5 is that PCF redirection may be required.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Considering that for most of </a:t>
            </a:r>
            <a:r>
              <a:rPr lang="en-US" altLang="zh-CN" sz="2000"/>
              <a:t>the cases </a:t>
            </a:r>
            <a:r>
              <a:rPr lang="en-US" altLang="zh-CN" sz="2000" dirty="0"/>
              <a:t>the same PCF is selected and the redirection rarely happens, it is proposed to adopt Solution 5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zh-CN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 Alternatively, the over resource consuming may also be avoided if the UDR can intelligently allocate the “remaining allowed usage” to multiple PCFs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When UDR discovers that there are more than one PCF retrieving “</a:t>
            </a:r>
            <a:r>
              <a:rPr lang="en-GB" altLang="zh-CN" sz="2000" dirty="0"/>
              <a:t>Remaining allowed usage subscription information</a:t>
            </a:r>
            <a:r>
              <a:rPr lang="en-US" altLang="zh-CN" sz="2000" dirty="0"/>
              <a:t>”,  it redistributes the “remaining allowed usage” value for the multiple PCFs, e.g. it may generate another instance of “</a:t>
            </a:r>
            <a:r>
              <a:rPr lang="en-GB" altLang="zh-CN" sz="2000" dirty="0"/>
              <a:t>Remaining allowed usage subscription information</a:t>
            </a:r>
            <a:r>
              <a:rPr lang="en-US" altLang="zh-CN" sz="2000" dirty="0"/>
              <a:t>” for the new PCF and pushes the updated value to the PCFs who had retrieved it from the UDR before.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Proposal: Either Solution 5 is adopted or UDR is enhanced to intelligently allocate the “remaining allowed usage” to multiple PCFs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95957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933</Words>
  <Application>Microsoft Office PowerPoint</Application>
  <PresentationFormat>Widescreen</PresentationFormat>
  <Paragraphs>169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Nokia-SS1</dc:creator>
  <cp:lastModifiedBy>Nokia</cp:lastModifiedBy>
  <cp:revision>40</cp:revision>
  <dcterms:created xsi:type="dcterms:W3CDTF">2018-10-18T11:32:25Z</dcterms:created>
  <dcterms:modified xsi:type="dcterms:W3CDTF">2018-11-20T13:49:47Z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-1049057645</vt:i4>
  </property>
  <property fmtid="{D5CDD505-2E9C-101B-9397-08002B2CF9AE}" pid="3" name="_NewReviewCycle">
    <vt:lpwstr/>
  </property>
  <property fmtid="{D5CDD505-2E9C-101B-9397-08002B2CF9AE}" pid="4" name="_EmailSubject">
    <vt:lpwstr>Problem of Usage monitoring when multiple PCF is deployed for a single [SUPI, DNN, S-NSSAI]</vt:lpwstr>
  </property>
  <property fmtid="{D5CDD505-2E9C-101B-9397-08002B2CF9AE}" pid="5" name="_AuthorEmail">
    <vt:lpwstr>maryse.gardella@nokia.com</vt:lpwstr>
  </property>
  <property fmtid="{D5CDD505-2E9C-101B-9397-08002B2CF9AE}" pid="6" name="_AuthorEmailDisplayName">
    <vt:lpwstr>Gardella, Maryse (Nokia - FR/Paris-Saclay)</vt:lpwstr>
  </property>
</Properties>
</file>